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75"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125106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2356131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30323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3721436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66764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2581021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3528908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3505990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2108290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6A2E22-61AD-45AB-983E-234CC8EC97F3}" type="datetimeFigureOut">
              <a:rPr lang="es-CO" smtClean="0"/>
              <a:t>25/11/2014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1991831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66A2E22-61AD-45AB-983E-234CC8EC97F3}" type="datetimeFigureOut">
              <a:rPr lang="es-CO" smtClean="0"/>
              <a:t>25/11/2014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2996406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66A2E22-61AD-45AB-983E-234CC8EC97F3}" type="datetimeFigureOut">
              <a:rPr lang="es-CO" smtClean="0"/>
              <a:t>25/11/2014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4043724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66A2E22-61AD-45AB-983E-234CC8EC97F3}" type="datetimeFigureOut">
              <a:rPr lang="es-CO" smtClean="0"/>
              <a:t>25/11/2014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363036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A2E22-61AD-45AB-983E-234CC8EC97F3}" type="datetimeFigureOut">
              <a:rPr lang="es-CO" smtClean="0"/>
              <a:t>25/11/2014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2619234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66A2E22-61AD-45AB-983E-234CC8EC97F3}" type="datetimeFigureOut">
              <a:rPr lang="es-CO" smtClean="0"/>
              <a:t>25/11/2014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3545025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66A2E22-61AD-45AB-983E-234CC8EC97F3}" type="datetimeFigureOut">
              <a:rPr lang="es-CO" smtClean="0"/>
              <a:t>25/11/2014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79669B52-5FE8-4A29-8648-CB6A7D9A2D1D}" type="slidenum">
              <a:rPr lang="es-CO" smtClean="0"/>
              <a:t>‹Nº›</a:t>
            </a:fld>
            <a:endParaRPr lang="es-CO"/>
          </a:p>
        </p:txBody>
      </p:sp>
    </p:spTree>
    <p:extLst>
      <p:ext uri="{BB962C8B-B14F-4D97-AF65-F5344CB8AC3E}">
        <p14:creationId xmlns:p14="http://schemas.microsoft.com/office/powerpoint/2010/main" val="263233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6A2E22-61AD-45AB-983E-234CC8EC97F3}" type="datetimeFigureOut">
              <a:rPr lang="es-CO" smtClean="0"/>
              <a:t>25/11/2014</a:t>
            </a:fld>
            <a:endParaRPr lang="es-CO"/>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9669B52-5FE8-4A29-8648-CB6A7D9A2D1D}" type="slidenum">
              <a:rPr lang="es-CO" smtClean="0"/>
              <a:t>‹Nº›</a:t>
            </a:fld>
            <a:endParaRPr lang="es-CO"/>
          </a:p>
        </p:txBody>
      </p:sp>
    </p:spTree>
    <p:extLst>
      <p:ext uri="{BB962C8B-B14F-4D97-AF65-F5344CB8AC3E}">
        <p14:creationId xmlns:p14="http://schemas.microsoft.com/office/powerpoint/2010/main" val="14850604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908720"/>
            <a:ext cx="8229600" cy="1143000"/>
          </a:xfrm>
        </p:spPr>
        <p:txBody>
          <a:bodyPr/>
          <a:lstStyle/>
          <a:p>
            <a:pPr algn="ctr"/>
            <a:r>
              <a:rPr lang="es-CO" b="1" dirty="0" smtClean="0">
                <a:latin typeface="Aharoni" panose="02010803020104030203" pitchFamily="2" charset="-79"/>
                <a:cs typeface="Aharoni" panose="02010803020104030203" pitchFamily="2" charset="-79"/>
              </a:rPr>
              <a:t>RIESGOS FISICOS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a:xfrm>
            <a:off x="457200" y="2924944"/>
            <a:ext cx="8229600" cy="3201219"/>
          </a:xfrm>
        </p:spPr>
        <p:txBody>
          <a:bodyPr/>
          <a:lstStyle/>
          <a:p>
            <a:pPr algn="ctr"/>
            <a:r>
              <a:rPr lang="es-CO" dirty="0" smtClean="0"/>
              <a:t>LUISA FERNANDA ECHAVARRIA</a:t>
            </a:r>
          </a:p>
          <a:p>
            <a:pPr algn="ctr"/>
            <a:r>
              <a:rPr lang="es-CO" dirty="0" smtClean="0"/>
              <a:t>BLANCA GUTIERREZ</a:t>
            </a:r>
          </a:p>
          <a:p>
            <a:pPr algn="ctr"/>
            <a:r>
              <a:rPr lang="es-CO" dirty="0" smtClean="0"/>
              <a:t>YEISURI LOAIZA</a:t>
            </a:r>
          </a:p>
          <a:p>
            <a:pPr algn="ctr"/>
            <a:r>
              <a:rPr lang="es-CO" dirty="0" smtClean="0"/>
              <a:t>SAMANTHA ZULUAGA </a:t>
            </a:r>
            <a:endParaRPr lang="es-CO" dirty="0"/>
          </a:p>
        </p:txBody>
      </p:sp>
    </p:spTree>
    <p:extLst>
      <p:ext uri="{BB962C8B-B14F-4D97-AF65-F5344CB8AC3E}">
        <p14:creationId xmlns:p14="http://schemas.microsoft.com/office/powerpoint/2010/main" val="4281012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ILUMINACION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rmAutofit/>
          </a:bodyPr>
          <a:lstStyle/>
          <a:p>
            <a:pPr marL="64008" indent="0" algn="just">
              <a:buNone/>
            </a:pPr>
            <a:r>
              <a:rPr lang="es-CO" dirty="0" smtClean="0"/>
              <a:t>Cantidad de luminosidad que se presenta en el sitio de trabajo del empleado. No se trata de iluminación general sino de la cantidad de luz en el punto focal del trabajo. De este modo, los estándares de iluminación se establecen de acuerdo con el tipo de tarea visual que el empleado debe ejecutar: cuanto mayor sea la concentración visual del empleado en detalles y minucias, más necesaria será la luminosidad en el punto focal del trabajo.</a:t>
            </a:r>
            <a:endParaRPr lang="es-CO" dirty="0"/>
          </a:p>
        </p:txBody>
      </p:sp>
    </p:spTree>
    <p:extLst>
      <p:ext uri="{BB962C8B-B14F-4D97-AF65-F5344CB8AC3E}">
        <p14:creationId xmlns:p14="http://schemas.microsoft.com/office/powerpoint/2010/main" val="399443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b="1" dirty="0" smtClean="0">
                <a:latin typeface="Aharoni" panose="02010803020104030203" pitchFamily="2" charset="-79"/>
                <a:cs typeface="Aharoni" panose="02010803020104030203" pitchFamily="2" charset="-79"/>
              </a:rPr>
              <a:t>EFECTOS DE LA ILUMINACION</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Autofit/>
          </a:bodyPr>
          <a:lstStyle/>
          <a:p>
            <a:pPr algn="just"/>
            <a:r>
              <a:rPr lang="es-CO" sz="1200" dirty="0" smtClean="0"/>
              <a:t>Accidentes.</a:t>
            </a:r>
          </a:p>
          <a:p>
            <a:pPr algn="just"/>
            <a:endParaRPr lang="es-CO" sz="1200" dirty="0" smtClean="0"/>
          </a:p>
          <a:p>
            <a:pPr algn="just"/>
            <a:r>
              <a:rPr lang="es-CO" sz="1200" dirty="0" smtClean="0"/>
              <a:t> Fatiga visual.</a:t>
            </a:r>
          </a:p>
          <a:p>
            <a:pPr algn="just"/>
            <a:endParaRPr lang="es-CO" sz="1200" dirty="0" smtClean="0"/>
          </a:p>
          <a:p>
            <a:pPr algn="just"/>
            <a:r>
              <a:rPr lang="es-CO" sz="1200" dirty="0" smtClean="0"/>
              <a:t>Molestias oculares, pesadez de ojos, picores, necesidad de frotarse los ojos, somnolencia.</a:t>
            </a:r>
          </a:p>
          <a:p>
            <a:pPr algn="just"/>
            <a:endParaRPr lang="es-CO" sz="1200" dirty="0" smtClean="0"/>
          </a:p>
          <a:p>
            <a:pPr algn="just"/>
            <a:r>
              <a:rPr lang="es-CO" sz="1200" dirty="0" smtClean="0"/>
              <a:t>Trastornos visuales.</a:t>
            </a:r>
          </a:p>
          <a:p>
            <a:pPr algn="just"/>
            <a:endParaRPr lang="es-CO" sz="1200" dirty="0" smtClean="0"/>
          </a:p>
          <a:p>
            <a:pPr algn="just"/>
            <a:r>
              <a:rPr lang="es-CO" sz="1200" dirty="0" smtClean="0"/>
              <a:t>Borrosidad, disminución  de la capacidad visual.</a:t>
            </a:r>
          </a:p>
          <a:p>
            <a:pPr algn="just"/>
            <a:endParaRPr lang="es-CO" sz="1200" dirty="0" smtClean="0"/>
          </a:p>
          <a:p>
            <a:pPr algn="just"/>
            <a:r>
              <a:rPr lang="es-CO" sz="1200" dirty="0" smtClean="0"/>
              <a:t>Fatiga Mental.</a:t>
            </a:r>
          </a:p>
          <a:p>
            <a:pPr algn="just"/>
            <a:endParaRPr lang="es-CO" sz="1200" dirty="0" smtClean="0"/>
          </a:p>
          <a:p>
            <a:pPr algn="just"/>
            <a:r>
              <a:rPr lang="es-CO" sz="1200" dirty="0" smtClean="0"/>
              <a:t>Síntomas extra oculares: cefaleas, vértigos, ansiedad.</a:t>
            </a:r>
          </a:p>
          <a:p>
            <a:pPr algn="just"/>
            <a:endParaRPr lang="es-CO" sz="1200" dirty="0" smtClean="0"/>
          </a:p>
          <a:p>
            <a:pPr algn="just"/>
            <a:r>
              <a:rPr lang="es-CO" sz="1200" dirty="0" smtClean="0"/>
              <a:t>Deslumbramientos.</a:t>
            </a:r>
          </a:p>
          <a:p>
            <a:pPr algn="just"/>
            <a:endParaRPr lang="es-CO" sz="1200" dirty="0" smtClean="0"/>
          </a:p>
          <a:p>
            <a:pPr algn="just"/>
            <a:r>
              <a:rPr lang="es-CO" sz="1200" dirty="0" smtClean="0"/>
              <a:t>Pérdida momentánea de la visión.</a:t>
            </a:r>
            <a:endParaRPr lang="es-CO" sz="1200" dirty="0"/>
          </a:p>
        </p:txBody>
      </p:sp>
    </p:spTree>
    <p:extLst>
      <p:ext uri="{BB962C8B-B14F-4D97-AF65-F5344CB8AC3E}">
        <p14:creationId xmlns:p14="http://schemas.microsoft.com/office/powerpoint/2010/main" val="632778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PRESION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rmAutofit/>
          </a:bodyPr>
          <a:lstStyle/>
          <a:p>
            <a:pPr marL="64008" indent="0" algn="just">
              <a:buNone/>
            </a:pPr>
            <a:r>
              <a:rPr lang="es-CO" dirty="0" smtClean="0"/>
              <a:t>Las variaciones de la presión atmosférica no tienen importancia en la mayoría de los casos. No existe ninguna explotación industrial a grandes alturas que produzcan afección a los trabajadores, ni minas suficientemente profundas para que la presión del aire pueda afectar o incomodar al trabajador. La presión es el efecto continuo de las moléculas contra una superficie y pueden ser altas o bajas.</a:t>
            </a:r>
            <a:endParaRPr lang="es-CO" dirty="0"/>
          </a:p>
        </p:txBody>
      </p:sp>
    </p:spTree>
    <p:extLst>
      <p:ext uri="{BB962C8B-B14F-4D97-AF65-F5344CB8AC3E}">
        <p14:creationId xmlns:p14="http://schemas.microsoft.com/office/powerpoint/2010/main" val="2095932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latin typeface="Aharoni" panose="02010803020104030203" pitchFamily="2" charset="-79"/>
                <a:cs typeface="Aharoni" panose="02010803020104030203" pitchFamily="2" charset="-79"/>
              </a:rPr>
              <a:t>EFECTOS DE LA PRESION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a:xfrm>
            <a:off x="609598" y="1412776"/>
            <a:ext cx="6347714" cy="3880773"/>
          </a:xfrm>
        </p:spPr>
        <p:txBody>
          <a:bodyPr>
            <a:normAutofit fontScale="85000" lnSpcReduction="10000"/>
          </a:bodyPr>
          <a:lstStyle/>
          <a:p>
            <a:pPr algn="just"/>
            <a:r>
              <a:rPr lang="es-CO" dirty="0" smtClean="0"/>
              <a:t>Las variaciones de presión atmosférica influyen en el cuerpo del hombre y los animales, con especial incidencia en las estructuras que están ocupadas por aire. Una disminución de la presión atmosférica favorece la expansión del volumen de aire encerrado en los oídos, pudiendo provocar </a:t>
            </a:r>
            <a:r>
              <a:rPr lang="es-CO" dirty="0" err="1" smtClean="0"/>
              <a:t>barotitis</a:t>
            </a:r>
            <a:r>
              <a:rPr lang="es-CO" dirty="0" smtClean="0"/>
              <a:t>, dolorosa afección producida por una desigual presión a ambos lados de la membrana timpánica. De la misma manera, afecta a los senos nasales y es causa de </a:t>
            </a:r>
            <a:r>
              <a:rPr lang="es-CO" dirty="0" err="1" smtClean="0"/>
              <a:t>barosinusitis</a:t>
            </a:r>
            <a:r>
              <a:rPr lang="es-CO" dirty="0" smtClean="0"/>
              <a:t>, que provoca molestias faciales. También puede favorecer la aparición de problemas pulmonares graves.</a:t>
            </a:r>
          </a:p>
          <a:p>
            <a:pPr algn="just"/>
            <a:endParaRPr lang="es-CO" dirty="0" smtClean="0"/>
          </a:p>
          <a:p>
            <a:pPr algn="just"/>
            <a:r>
              <a:rPr lang="es-CO" dirty="0" smtClean="0"/>
              <a:t>La presión atmosférica influye asimismo sobre la presión arterial, de modo que al disminuir la primera disminuye la segunda. En consecuencia, las personas hipertensas pueden sufrir trastornos en zonas geográficamente altas. En los habitantes de zonas montañosas se da con relativa frecuencia el llamado mal crónico de altura, causante de policitemias (aumento anormal de hematíes debido a falta de oxígeno) y de hipertensión pulmonar.</a:t>
            </a:r>
            <a:endParaRPr lang="es-CO" dirty="0"/>
          </a:p>
        </p:txBody>
      </p:sp>
    </p:spTree>
    <p:extLst>
      <p:ext uri="{BB962C8B-B14F-4D97-AF65-F5344CB8AC3E}">
        <p14:creationId xmlns:p14="http://schemas.microsoft.com/office/powerpoint/2010/main" val="2441033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RADIACION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lstStyle/>
          <a:p>
            <a:pPr marL="64008" indent="0" algn="just">
              <a:buNone/>
            </a:pPr>
            <a:r>
              <a:rPr lang="es-CO" dirty="0" smtClean="0"/>
              <a:t>La radiación es una energía que se trasmite, emite o absorbe en forma de ondas o partículas de energía. Las ondas electromagnéticas, son una forma eléctrica y magnética, se agrupan en forma de fuerza acuerdo frecuencia y longitud de onda.</a:t>
            </a:r>
            <a:endParaRPr lang="es-CO" dirty="0"/>
          </a:p>
        </p:txBody>
      </p:sp>
    </p:spTree>
    <p:extLst>
      <p:ext uri="{BB962C8B-B14F-4D97-AF65-F5344CB8AC3E}">
        <p14:creationId xmlns:p14="http://schemas.microsoft.com/office/powerpoint/2010/main" val="3022925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latin typeface="Aharoni" panose="02010803020104030203" pitchFamily="2" charset="-79"/>
                <a:cs typeface="Aharoni" panose="02010803020104030203" pitchFamily="2" charset="-79"/>
              </a:rPr>
              <a:t>EFECTOS DE LA RADIACION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a:xfrm>
            <a:off x="609599" y="1124744"/>
            <a:ext cx="6347714" cy="3880773"/>
          </a:xfrm>
        </p:spPr>
        <p:txBody>
          <a:bodyPr>
            <a:normAutofit fontScale="92500" lnSpcReduction="10000"/>
          </a:bodyPr>
          <a:lstStyle/>
          <a:p>
            <a:pPr algn="just"/>
            <a:r>
              <a:rPr lang="es-CO" dirty="0" smtClean="0"/>
              <a:t>Respecto a las repercusiones de la </a:t>
            </a:r>
            <a:r>
              <a:rPr lang="es-CO" dirty="0" err="1" smtClean="0"/>
              <a:t>radiacion</a:t>
            </a:r>
            <a:r>
              <a:rPr lang="es-CO" dirty="0" smtClean="0"/>
              <a:t>  sobre la salud, hay evidencias de que las exposiciones significativas a ondas infrarrojas pueden llegar a provocar irritación ocular y cataratas.</a:t>
            </a:r>
          </a:p>
          <a:p>
            <a:pPr algn="just"/>
            <a:endParaRPr lang="es-CO" dirty="0" smtClean="0"/>
          </a:p>
          <a:p>
            <a:pPr algn="just"/>
            <a:r>
              <a:rPr lang="es-CO" dirty="0" smtClean="0"/>
              <a:t>También se conocen casos de irritación en trabajadores expuestos a niveles altos de radiación de radiofrecuencia y microondas, pero no hay pruebas fehacientes de que se registren tales efectos a los niveles a los que está expuesta la población general.</a:t>
            </a:r>
          </a:p>
          <a:p>
            <a:pPr algn="just"/>
            <a:endParaRPr lang="es-CO" dirty="0" smtClean="0"/>
          </a:p>
          <a:p>
            <a:pPr algn="just"/>
            <a:r>
              <a:rPr lang="es-CO" dirty="0" smtClean="0"/>
              <a:t>En cuanto a la radiación ultravioleta, los efectos sobre la salud están relacionados con quemaduras y, en el caso de exposiciones prolongadas, con cáncer de piel. </a:t>
            </a:r>
            <a:endParaRPr lang="es-CO" dirty="0"/>
          </a:p>
        </p:txBody>
      </p:sp>
    </p:spTree>
    <p:extLst>
      <p:ext uri="{BB962C8B-B14F-4D97-AF65-F5344CB8AC3E}">
        <p14:creationId xmlns:p14="http://schemas.microsoft.com/office/powerpoint/2010/main" val="1340412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VIBRACION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rmAutofit/>
          </a:bodyPr>
          <a:lstStyle/>
          <a:p>
            <a:pPr marL="0" indent="0" algn="just">
              <a:buNone/>
            </a:pPr>
            <a:r>
              <a:rPr lang="es-CO" dirty="0" smtClean="0"/>
              <a:t>Se puede definir como cualquier movimiento que hace el cuerpo al rededor de un punto fijo. El movimiento de un cuerpo en vibración tiene dos características la frecuencia y la intensidad. </a:t>
            </a:r>
          </a:p>
          <a:p>
            <a:pPr marL="0" indent="0" algn="just">
              <a:buNone/>
            </a:pPr>
            <a:r>
              <a:rPr lang="es-CO" dirty="0" smtClean="0"/>
              <a:t>Frecuencia: indicación de velocidad.</a:t>
            </a:r>
          </a:p>
          <a:p>
            <a:pPr marL="0" indent="0" algn="just">
              <a:buNone/>
            </a:pPr>
            <a:r>
              <a:rPr lang="es-CO" dirty="0" smtClean="0"/>
              <a:t>Intensidad: amplitud de movimiento. </a:t>
            </a:r>
          </a:p>
          <a:p>
            <a:pPr marL="0" indent="0" algn="just">
              <a:buNone/>
            </a:pPr>
            <a:r>
              <a:rPr lang="es-CO" dirty="0" smtClean="0"/>
              <a:t>La transmisión de vibraciones al cuerpo y los efectos sobre el mismo dependen mucho de la postura y no todos los individuos presentan la misma sensibilidad.</a:t>
            </a:r>
            <a:endParaRPr lang="es-CO" dirty="0"/>
          </a:p>
        </p:txBody>
      </p:sp>
    </p:spTree>
    <p:extLst>
      <p:ext uri="{BB962C8B-B14F-4D97-AF65-F5344CB8AC3E}">
        <p14:creationId xmlns:p14="http://schemas.microsoft.com/office/powerpoint/2010/main" val="3836473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b="1" dirty="0" smtClean="0">
                <a:latin typeface="Aharoni" panose="02010803020104030203" pitchFamily="2" charset="-79"/>
                <a:cs typeface="Aharoni" panose="02010803020104030203" pitchFamily="2" charset="-79"/>
              </a:rPr>
              <a:t>EFECTOS DE LA VIBRACION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lstStyle/>
          <a:p>
            <a:pPr algn="just"/>
            <a:r>
              <a:rPr lang="es-CO" dirty="0" smtClean="0"/>
              <a:t>Traumatismo en la columna vertebral. </a:t>
            </a:r>
          </a:p>
          <a:p>
            <a:pPr algn="just"/>
            <a:r>
              <a:rPr lang="es-CO" dirty="0" smtClean="0"/>
              <a:t>Dolores abdominales y digestivos. </a:t>
            </a:r>
          </a:p>
          <a:p>
            <a:pPr algn="just"/>
            <a:r>
              <a:rPr lang="es-CO" dirty="0" smtClean="0"/>
              <a:t>Problemas de equilibrio. </a:t>
            </a:r>
          </a:p>
          <a:p>
            <a:pPr algn="just"/>
            <a:r>
              <a:rPr lang="es-CO" dirty="0" smtClean="0"/>
              <a:t>Dolores de cabeza. </a:t>
            </a:r>
          </a:p>
          <a:p>
            <a:pPr algn="just"/>
            <a:r>
              <a:rPr lang="es-CO" dirty="0" smtClean="0"/>
              <a:t>Trastornos visuales.</a:t>
            </a:r>
            <a:endParaRPr lang="es-CO" dirty="0"/>
          </a:p>
        </p:txBody>
      </p:sp>
    </p:spTree>
    <p:extLst>
      <p:ext uri="{BB962C8B-B14F-4D97-AF65-F5344CB8AC3E}">
        <p14:creationId xmlns:p14="http://schemas.microsoft.com/office/powerpoint/2010/main" val="2857832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204864"/>
            <a:ext cx="7024744" cy="2592288"/>
          </a:xfrm>
        </p:spPr>
        <p:txBody>
          <a:bodyPr>
            <a:normAutofit/>
          </a:bodyPr>
          <a:lstStyle/>
          <a:p>
            <a:pPr algn="ctr"/>
            <a:r>
              <a:rPr lang="es-CO" sz="9600" b="1" dirty="0" smtClean="0">
                <a:latin typeface="Aharoni" panose="02010803020104030203" pitchFamily="2" charset="-79"/>
                <a:cs typeface="Aharoni" panose="02010803020104030203" pitchFamily="2" charset="-79"/>
              </a:rPr>
              <a:t>GRACIAS </a:t>
            </a:r>
            <a:endParaRPr lang="es-CO" sz="5400" b="1"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718537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RIESGOS FISICOS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rmAutofit/>
          </a:bodyPr>
          <a:lstStyle/>
          <a:p>
            <a:pPr marL="64008" indent="0" algn="just">
              <a:buNone/>
            </a:pPr>
            <a:r>
              <a:rPr lang="es-CO" dirty="0" smtClean="0"/>
              <a:t>Se refiere a todos aquellos factores ambientales que dependen de las propiedades físicas de los cuerpos, que actúan sobre los tejidos y órganos del cuerpo del trabajador y que pueden producir efectos nocivos, de acuerdo con la intensidad y tiempo de exposición de los mismos.</a:t>
            </a:r>
            <a:endParaRPr lang="es-CO" dirty="0"/>
          </a:p>
        </p:txBody>
      </p:sp>
    </p:spTree>
    <p:extLst>
      <p:ext uri="{BB962C8B-B14F-4D97-AF65-F5344CB8AC3E}">
        <p14:creationId xmlns:p14="http://schemas.microsoft.com/office/powerpoint/2010/main" val="343997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normAutofit/>
          </a:bodyPr>
          <a:lstStyle/>
          <a:p>
            <a:pPr marL="0" indent="0" algn="just">
              <a:buNone/>
            </a:pPr>
            <a:r>
              <a:rPr lang="es-CO" dirty="0" smtClean="0"/>
              <a:t>Son todos aquellos factores ambientales que dependen de las propiedades físicas de los cuerpos tales como:</a:t>
            </a:r>
          </a:p>
          <a:p>
            <a:pPr algn="just"/>
            <a:r>
              <a:rPr lang="es-CO" dirty="0" smtClean="0"/>
              <a:t>Ruido.</a:t>
            </a:r>
          </a:p>
          <a:p>
            <a:pPr algn="just"/>
            <a:r>
              <a:rPr lang="es-CO" dirty="0" smtClean="0"/>
              <a:t>Temperaturas Extremas.</a:t>
            </a:r>
          </a:p>
          <a:p>
            <a:pPr algn="just"/>
            <a:r>
              <a:rPr lang="es-CO" dirty="0" smtClean="0"/>
              <a:t>Ventilación.</a:t>
            </a:r>
          </a:p>
          <a:p>
            <a:pPr algn="just"/>
            <a:r>
              <a:rPr lang="es-CO" dirty="0" smtClean="0"/>
              <a:t>Iluminación.</a:t>
            </a:r>
          </a:p>
          <a:p>
            <a:pPr algn="just"/>
            <a:r>
              <a:rPr lang="es-CO" dirty="0" smtClean="0"/>
              <a:t>Presión.</a:t>
            </a:r>
          </a:p>
          <a:p>
            <a:pPr algn="just"/>
            <a:r>
              <a:rPr lang="es-CO" dirty="0" smtClean="0"/>
              <a:t>Radiación.</a:t>
            </a:r>
          </a:p>
          <a:p>
            <a:pPr algn="just"/>
            <a:r>
              <a:rPr lang="es-CO" dirty="0" smtClean="0"/>
              <a:t>Vibración.</a:t>
            </a:r>
          </a:p>
          <a:p>
            <a:pPr marL="0" indent="0" algn="just">
              <a:buNone/>
            </a:pPr>
            <a:r>
              <a:rPr lang="es-CO" dirty="0" smtClean="0"/>
              <a:t>Que actúan sobre el trabajador y que pueden producir efectos nocivos, de acuerdo con la intensidad y tiempo de exposición</a:t>
            </a:r>
            <a:endParaRPr lang="es-CO" dirty="0"/>
          </a:p>
        </p:txBody>
      </p:sp>
    </p:spTree>
    <p:extLst>
      <p:ext uri="{BB962C8B-B14F-4D97-AF65-F5344CB8AC3E}">
        <p14:creationId xmlns:p14="http://schemas.microsoft.com/office/powerpoint/2010/main" val="272394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RUIDO</a:t>
            </a:r>
            <a:r>
              <a:rPr lang="es-CO" dirty="0" smtClean="0"/>
              <a:t> </a:t>
            </a:r>
            <a:endParaRPr lang="es-CO" dirty="0"/>
          </a:p>
        </p:txBody>
      </p:sp>
      <p:sp>
        <p:nvSpPr>
          <p:cNvPr id="3" name="2 Marcador de contenido"/>
          <p:cNvSpPr>
            <a:spLocks noGrp="1"/>
          </p:cNvSpPr>
          <p:nvPr>
            <p:ph idx="1"/>
          </p:nvPr>
        </p:nvSpPr>
        <p:spPr/>
        <p:txBody>
          <a:bodyPr/>
          <a:lstStyle/>
          <a:p>
            <a:pPr marL="64008" indent="0" algn="just">
              <a:buNone/>
            </a:pPr>
            <a:r>
              <a:rPr lang="es-CO" dirty="0" smtClean="0"/>
              <a:t>El ruido aparenta ser uno de los agentes contaminantes más inofensivos, ya que, es percibido fundamentalmente por un solo sentido, el oído, y ocasionalmente cuando aparecen grandes niveles de presión sonora, por el tacto. Sus efectos son mediatos y acumulativos.</a:t>
            </a:r>
            <a:endParaRPr lang="es-CO" dirty="0"/>
          </a:p>
        </p:txBody>
      </p:sp>
    </p:spTree>
    <p:extLst>
      <p:ext uri="{BB962C8B-B14F-4D97-AF65-F5344CB8AC3E}">
        <p14:creationId xmlns:p14="http://schemas.microsoft.com/office/powerpoint/2010/main" val="1059909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EFECTOS DEL RUIDO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rmAutofit fontScale="77500" lnSpcReduction="20000"/>
          </a:bodyPr>
          <a:lstStyle/>
          <a:p>
            <a:pPr algn="just"/>
            <a:r>
              <a:rPr lang="es-CO" dirty="0" smtClean="0"/>
              <a:t>EFECTOS FISIOLÓGICOS: </a:t>
            </a:r>
          </a:p>
          <a:p>
            <a:pPr algn="just"/>
            <a:endParaRPr lang="es-CO" dirty="0" smtClean="0"/>
          </a:p>
          <a:p>
            <a:pPr marL="0" indent="0" algn="just">
              <a:buNone/>
            </a:pPr>
            <a:r>
              <a:rPr lang="es-CO" dirty="0"/>
              <a:t> </a:t>
            </a:r>
            <a:r>
              <a:rPr lang="es-CO" dirty="0" smtClean="0"/>
              <a:t>    Efectos auditivos.</a:t>
            </a:r>
          </a:p>
          <a:p>
            <a:pPr marL="0" indent="0" algn="just">
              <a:buNone/>
            </a:pPr>
            <a:r>
              <a:rPr lang="es-CO" dirty="0" smtClean="0"/>
              <a:t>     Efectos no auditivos. </a:t>
            </a:r>
          </a:p>
          <a:p>
            <a:pPr marL="0" indent="0" algn="just">
              <a:buNone/>
            </a:pPr>
            <a:endParaRPr lang="es-CO" dirty="0" smtClean="0"/>
          </a:p>
          <a:p>
            <a:pPr algn="just"/>
            <a:r>
              <a:rPr lang="es-CO" dirty="0" smtClean="0"/>
              <a:t>EFECTOS PSICOLÓGICOS:</a:t>
            </a:r>
          </a:p>
          <a:p>
            <a:pPr marL="64008" indent="0" algn="just">
              <a:buNone/>
            </a:pPr>
            <a:endParaRPr lang="es-CO" dirty="0" smtClean="0"/>
          </a:p>
          <a:p>
            <a:pPr marL="0" indent="0" algn="just">
              <a:buNone/>
            </a:pPr>
            <a:r>
              <a:rPr lang="es-CO" dirty="0"/>
              <a:t> </a:t>
            </a:r>
            <a:r>
              <a:rPr lang="es-CO" dirty="0" smtClean="0"/>
              <a:t>    Efectos sobre el sueño.</a:t>
            </a:r>
          </a:p>
          <a:p>
            <a:pPr marL="0" indent="0" algn="just">
              <a:buNone/>
            </a:pPr>
            <a:r>
              <a:rPr lang="es-CO" dirty="0"/>
              <a:t> </a:t>
            </a:r>
            <a:r>
              <a:rPr lang="es-CO" dirty="0" smtClean="0"/>
              <a:t>    Efectos en la memoria.</a:t>
            </a:r>
          </a:p>
          <a:p>
            <a:pPr marL="0" indent="0" algn="just">
              <a:buNone/>
            </a:pPr>
            <a:r>
              <a:rPr lang="es-CO" dirty="0"/>
              <a:t> </a:t>
            </a:r>
            <a:r>
              <a:rPr lang="es-CO" dirty="0" smtClean="0"/>
              <a:t>    Efectos en la atención.</a:t>
            </a:r>
          </a:p>
          <a:p>
            <a:pPr marL="0" indent="0" algn="just">
              <a:buNone/>
            </a:pPr>
            <a:r>
              <a:rPr lang="es-CO" dirty="0"/>
              <a:t> </a:t>
            </a:r>
            <a:r>
              <a:rPr lang="es-CO" dirty="0" smtClean="0"/>
              <a:t>    Efectos en el embarazo.</a:t>
            </a:r>
          </a:p>
          <a:p>
            <a:pPr marL="0" indent="0" algn="just">
              <a:buNone/>
            </a:pPr>
            <a:r>
              <a:rPr lang="es-CO" dirty="0"/>
              <a:t> </a:t>
            </a:r>
            <a:r>
              <a:rPr lang="es-CO" dirty="0" smtClean="0"/>
              <a:t>    Efectos sobre los niños.</a:t>
            </a:r>
          </a:p>
          <a:p>
            <a:pPr marL="0" indent="0" algn="just">
              <a:buNone/>
            </a:pPr>
            <a:r>
              <a:rPr lang="es-CO" dirty="0"/>
              <a:t> </a:t>
            </a:r>
            <a:r>
              <a:rPr lang="es-CO" dirty="0" smtClean="0"/>
              <a:t>          </a:t>
            </a:r>
            <a:endParaRPr lang="es-CO" dirty="0"/>
          </a:p>
        </p:txBody>
      </p:sp>
    </p:spTree>
    <p:extLst>
      <p:ext uri="{BB962C8B-B14F-4D97-AF65-F5344CB8AC3E}">
        <p14:creationId xmlns:p14="http://schemas.microsoft.com/office/powerpoint/2010/main" val="2423145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latin typeface="Aharoni" panose="02010803020104030203" pitchFamily="2" charset="-79"/>
                <a:cs typeface="Aharoni" panose="02010803020104030203" pitchFamily="2" charset="-79"/>
              </a:rPr>
              <a:t>TEMPERATURAS EXTREMAS</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lstStyle/>
          <a:p>
            <a:pPr marL="64008" indent="0" algn="just">
              <a:buNone/>
            </a:pPr>
            <a:r>
              <a:rPr lang="es-CO" dirty="0" smtClean="0"/>
              <a:t>La respuesta del hombre a la temperatura ambiental, depende primordialmente de un equilibrio muy complejo entre su nivel de producción de calor y su nivel de perdida de calor.</a:t>
            </a:r>
            <a:endParaRPr lang="es-CO" dirty="0"/>
          </a:p>
        </p:txBody>
      </p:sp>
    </p:spTree>
    <p:extLst>
      <p:ext uri="{BB962C8B-B14F-4D97-AF65-F5344CB8AC3E}">
        <p14:creationId xmlns:p14="http://schemas.microsoft.com/office/powerpoint/2010/main" val="1660772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latin typeface="Aharoni" panose="02010803020104030203" pitchFamily="2" charset="-79"/>
                <a:cs typeface="Aharoni" panose="02010803020104030203" pitchFamily="2" charset="-79"/>
              </a:rPr>
              <a:t>EFECTOS DE LAS TEMPERATURAS EXTREMAS</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rmAutofit/>
          </a:bodyPr>
          <a:lstStyle/>
          <a:p>
            <a:pPr algn="just"/>
            <a:r>
              <a:rPr lang="es-CO" dirty="0" smtClean="0"/>
              <a:t>La temperatura alta sobre la piel, superior a 45 grados centígrados puede quemar el tejido. Los efectos calves de una temperatura elevada ocurren, si la temperatura profunda del cuerpo se incrementa a más de 42 grados centígrados, es decir, se aumenta mas o menos en 5 grados.</a:t>
            </a:r>
          </a:p>
          <a:p>
            <a:pPr algn="just"/>
            <a:r>
              <a:rPr lang="es-CO" dirty="0" smtClean="0"/>
              <a:t>Clínicamente se puede decir que un estado de hipotermia existe cuando la temperatura central del cuerpo es cercana a los 35 grados centígrados. Con temperaturas inferiores el riesgo de muerte aumenta por un para cardiaco.</a:t>
            </a:r>
            <a:endParaRPr lang="es-CO" dirty="0"/>
          </a:p>
        </p:txBody>
      </p:sp>
    </p:spTree>
    <p:extLst>
      <p:ext uri="{BB962C8B-B14F-4D97-AF65-F5344CB8AC3E}">
        <p14:creationId xmlns:p14="http://schemas.microsoft.com/office/powerpoint/2010/main" val="4196903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b="1" dirty="0" smtClean="0">
                <a:latin typeface="Aharoni" panose="02010803020104030203" pitchFamily="2" charset="-79"/>
                <a:cs typeface="Aharoni" panose="02010803020104030203" pitchFamily="2" charset="-79"/>
              </a:rPr>
              <a:t>VENTILACION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p:txBody>
          <a:bodyPr>
            <a:normAutofit/>
          </a:bodyPr>
          <a:lstStyle/>
          <a:p>
            <a:pPr marL="64008" indent="0" algn="just">
              <a:buNone/>
            </a:pPr>
            <a:r>
              <a:rPr lang="es-CO" dirty="0" smtClean="0"/>
              <a:t>Es el movimiento de aire en un espacio cerrado producido por su circulación o desplazamiento por sí mismo. La ventilación puede lograrse con cualquier combinación de medios de admisión y escape. Los sistemas empleados pueden comprender operaciones parciales de calentamiento, control de humedad, filtrado o purificación y en algunos casos enfriamiento por evaporación.</a:t>
            </a:r>
            <a:endParaRPr lang="es-CO" dirty="0"/>
          </a:p>
        </p:txBody>
      </p:sp>
    </p:spTree>
    <p:extLst>
      <p:ext uri="{BB962C8B-B14F-4D97-AF65-F5344CB8AC3E}">
        <p14:creationId xmlns:p14="http://schemas.microsoft.com/office/powerpoint/2010/main" val="2593192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O" b="1" dirty="0" smtClean="0">
                <a:latin typeface="Aharoni" panose="02010803020104030203" pitchFamily="2" charset="-79"/>
                <a:cs typeface="Aharoni" panose="02010803020104030203" pitchFamily="2" charset="-79"/>
              </a:rPr>
              <a:t>EFECTOS DE LA VENTILACION </a:t>
            </a:r>
            <a:endParaRPr lang="es-CO" b="1" dirty="0">
              <a:latin typeface="Aharoni" panose="02010803020104030203" pitchFamily="2" charset="-79"/>
              <a:cs typeface="Aharoni" panose="02010803020104030203" pitchFamily="2" charset="-79"/>
            </a:endParaRPr>
          </a:p>
        </p:txBody>
      </p:sp>
      <p:sp>
        <p:nvSpPr>
          <p:cNvPr id="3" name="2 Marcador de contenido"/>
          <p:cNvSpPr>
            <a:spLocks noGrp="1"/>
          </p:cNvSpPr>
          <p:nvPr>
            <p:ph idx="1"/>
          </p:nvPr>
        </p:nvSpPr>
        <p:spPr>
          <a:xfrm>
            <a:off x="630267" y="1772816"/>
            <a:ext cx="6347714" cy="3880773"/>
          </a:xfrm>
        </p:spPr>
        <p:txBody>
          <a:bodyPr>
            <a:normAutofit fontScale="85000" lnSpcReduction="20000"/>
          </a:bodyPr>
          <a:lstStyle/>
          <a:p>
            <a:pPr algn="just"/>
            <a:r>
              <a:rPr lang="es-CO" dirty="0" smtClean="0"/>
              <a:t>Disminución en el rendimiento personal del trabajador por la presencia de un ambiente incomodo y </a:t>
            </a:r>
            <a:r>
              <a:rPr lang="es-CO" dirty="0" err="1" smtClean="0"/>
              <a:t>fatigable</a:t>
            </a:r>
            <a:r>
              <a:rPr lang="es-CO" dirty="0" smtClean="0"/>
              <a:t>.</a:t>
            </a:r>
          </a:p>
          <a:p>
            <a:pPr marL="64008" indent="0" algn="just">
              <a:buNone/>
            </a:pPr>
            <a:r>
              <a:rPr lang="es-CO" dirty="0" smtClean="0"/>
              <a:t> </a:t>
            </a:r>
          </a:p>
          <a:p>
            <a:pPr algn="just"/>
            <a:r>
              <a:rPr lang="es-CO" dirty="0" smtClean="0"/>
              <a:t>Alteraciones respiratorias, dérmicas, oculares y del sistema nervioso central, cuando el aire esta contaminado, principalmente por factores de riesgos químicos.</a:t>
            </a:r>
          </a:p>
          <a:p>
            <a:pPr marL="64008" indent="0" algn="just">
              <a:buNone/>
            </a:pPr>
            <a:r>
              <a:rPr lang="es-CO" dirty="0" smtClean="0"/>
              <a:t> </a:t>
            </a:r>
          </a:p>
          <a:p>
            <a:pPr algn="just"/>
            <a:r>
              <a:rPr lang="es-CO" dirty="0" smtClean="0"/>
              <a:t>Posible riesgo de intoxicaciones ocupacionales por sustancias químicas, cuando estas, por defectos en los sistemas de ventilación, sobrepasan los valores límites permisibles. </a:t>
            </a:r>
          </a:p>
          <a:p>
            <a:pPr marL="64008" indent="0" algn="just">
              <a:buNone/>
            </a:pPr>
            <a:endParaRPr lang="es-CO" dirty="0" smtClean="0"/>
          </a:p>
          <a:p>
            <a:pPr algn="just"/>
            <a:r>
              <a:rPr lang="es-CO" dirty="0" smtClean="0"/>
              <a:t>Disminución en la cantidad y calidad de la producción. </a:t>
            </a:r>
          </a:p>
          <a:p>
            <a:pPr marL="64008" indent="0" algn="just">
              <a:buNone/>
            </a:pPr>
            <a:endParaRPr lang="es-CO" dirty="0" smtClean="0"/>
          </a:p>
          <a:p>
            <a:pPr algn="just"/>
            <a:r>
              <a:rPr lang="es-CO" dirty="0" smtClean="0"/>
              <a:t>Creación de un ambiente de trabajo incomodo, que no incentiva al trabajador a laborar.</a:t>
            </a:r>
            <a:endParaRPr lang="es-CO" dirty="0"/>
          </a:p>
        </p:txBody>
      </p:sp>
    </p:spTree>
    <p:extLst>
      <p:ext uri="{BB962C8B-B14F-4D97-AF65-F5344CB8AC3E}">
        <p14:creationId xmlns:p14="http://schemas.microsoft.com/office/powerpoint/2010/main" val="1223112776"/>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96</TotalTime>
  <Words>1131</Words>
  <Application>Microsoft Office PowerPoint</Application>
  <PresentationFormat>Presentación en pantalla (4:3)</PresentationFormat>
  <Paragraphs>95</Paragraphs>
  <Slides>18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Aharoni</vt:lpstr>
      <vt:lpstr>Arial</vt:lpstr>
      <vt:lpstr>Trebuchet MS</vt:lpstr>
      <vt:lpstr>Wingdings 3</vt:lpstr>
      <vt:lpstr>Faceta</vt:lpstr>
      <vt:lpstr>RIESGOS FISICOS </vt:lpstr>
      <vt:lpstr>RIESGOS FISICOS </vt:lpstr>
      <vt:lpstr>Presentación de PowerPoint</vt:lpstr>
      <vt:lpstr>RUIDO </vt:lpstr>
      <vt:lpstr>EFECTOS DEL RUIDO </vt:lpstr>
      <vt:lpstr>TEMPERATURAS EXTREMAS</vt:lpstr>
      <vt:lpstr>EFECTOS DE LAS TEMPERATURAS EXTREMAS</vt:lpstr>
      <vt:lpstr>VENTILACION </vt:lpstr>
      <vt:lpstr>EFECTOS DE LA VENTILACION </vt:lpstr>
      <vt:lpstr>ILUMINACION </vt:lpstr>
      <vt:lpstr>EFECTOS DE LA ILUMINACION</vt:lpstr>
      <vt:lpstr>PRESION </vt:lpstr>
      <vt:lpstr>EFECTOS DE LA PRESION </vt:lpstr>
      <vt:lpstr>RADIACION </vt:lpstr>
      <vt:lpstr>EFECTOS DE LA RADIACION </vt:lpstr>
      <vt:lpstr>VIBRACION </vt:lpstr>
      <vt:lpstr>EFECTOS DE LA VIBRACION </vt:lpstr>
      <vt:lpstr>GRACIAS </vt:lpstr>
    </vt:vector>
  </TitlesOfParts>
  <Company>GP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RIESGOS FISICOS</dc:title>
  <dc:creator>USUARIO</dc:creator>
  <cp:lastModifiedBy>DIANA</cp:lastModifiedBy>
  <cp:revision>10</cp:revision>
  <dcterms:created xsi:type="dcterms:W3CDTF">2014-10-15T01:53:36Z</dcterms:created>
  <dcterms:modified xsi:type="dcterms:W3CDTF">2014-11-25T22:21:31Z</dcterms:modified>
</cp:coreProperties>
</file>